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9" r:id="rId3"/>
    <p:sldId id="256" r:id="rId4"/>
    <p:sldId id="260" r:id="rId5"/>
    <p:sldId id="261" r:id="rId6"/>
    <p:sldId id="257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8193"/>
    <a:srgbClr val="35948E"/>
    <a:srgbClr val="C3CFD1"/>
    <a:srgbClr val="F7B02A"/>
    <a:srgbClr val="E2B021"/>
    <a:srgbClr val="DD7D2F"/>
    <a:srgbClr val="A5978A"/>
    <a:srgbClr val="FECB0E"/>
    <a:srgbClr val="FEE5BA"/>
    <a:srgbClr val="924C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1B1523-9561-4130-B2C1-3A126FB78B2C}" v="431" dt="2024-03-07T18:17:48.912"/>
    <p1510:client id="{CFECD58B-7752-4A43-8678-165011CE1CC3}" v="1" dt="2024-03-08T18:13:18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74" d="100"/>
          <a:sy n="74" d="100"/>
        </p:scale>
        <p:origin x="104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8349C-EC09-41F5-95D8-1D8110A1406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556C1-3C19-40F2-A4B3-DA1B8FEC7D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02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93C3-5E36-C102-7DAE-C15E9EDDE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418B0-F626-E9F8-0C97-11D224299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ACD3-4902-ED44-CFCD-80E5DF76A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3EE0-6C6B-8468-AE5B-1F04DF9B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321D0-9E5D-FC99-F103-002FCA84B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32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786A-3829-C8A5-7E44-F772718A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D435C-696C-4C2C-BAEE-B97DAC9A8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09596-3FA4-B53C-BC7F-88DBD1A6F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D3801-929C-84F5-EC94-393C05340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F1B7E-7AA8-7FC5-6CF3-DF4345A8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91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A29CFE-C084-175E-9DFC-AA0F40FB3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1B998-02B0-4911-88D2-54C601769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1C365-7898-D86C-EEF0-5ADE58C3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DB15E-28A7-ABB7-9892-EB4C86C3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B308A-B269-E8F6-F356-3D541E4A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709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30CD-4050-AF33-4198-3E4997CAA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B7D19-7AB6-9E8D-9C8B-03708B2AB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07CA3-7C48-D4EE-0724-781B663F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C2F6E1-FA08-4B36-91FF-DC84F5BFEDDE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ACBD1-6746-7474-9924-F132B84C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7ABB8-59C0-11AE-3FE0-DD84FEE9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EDB16F-82D4-4CD9-8311-007653F0313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41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1D9B-4BE4-050E-4C25-69A95B10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6D107-95B3-3A2A-EBD6-A279BC84A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0B014-98D4-0A39-C547-9220C944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45F50-766E-CCB5-B403-70B7F778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D277-2DEB-306C-6833-2F4025D7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36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6AB2-2B19-CF94-DF8A-3B659025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9AB67-F4E9-CC7B-0568-F072AF119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7C4EE-745D-C801-5722-75A1D024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656BC-22BD-1308-E8F0-1CA466BE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FE33-A4A2-026C-8FD1-F62D45B0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58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23A1-D99B-5DD3-0729-5FFF50C7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7CCFA-780E-7A3D-9480-44B63055B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14691-8EED-0A5D-8B80-BA9A311B0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51ED6-D33F-889E-A342-1AA6EF0E8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B9F5E-6D72-04D4-331D-A7F643E0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B3B17-DA21-D9A8-7DF5-9CDEA059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63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2D08-7FCE-638A-CEAE-AA8932A7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A8C27-DBCD-BBFE-BA7C-C4923E02E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BF5E2-118E-B4D3-307C-0347B7936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4332-87BD-5282-445C-426592EA9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F37D7-6927-4C07-DAA9-1E9F92C79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C229-C570-9CED-886F-2F7B0209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B328C0-19B0-3F5B-8470-4A13F97E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89A175-B723-D146-0C3F-4BB28DD0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46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07C3-D497-A87F-4316-B465BB2F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C9235-7AD9-5BB2-4707-C80DEB68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67EBB-6B50-CFDF-A2EC-B1D4C5CA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6FE44-DDA8-C536-98C6-BA348FDA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324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F10E3A-FEC3-6015-DFAC-435770B3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2FF95-6FB8-70FC-C31D-90DB3A26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777FA-5652-39ED-81CE-71687513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40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599E-58E2-64B9-D481-16861AF4F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0DEA-EA88-4128-7FC0-377E9512F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923C2-3EF6-4CDC-E629-543E61AF8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A552F-721B-4B14-13AF-830B2625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9F1A8-8C34-D3AE-92FF-EA9D91DD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B9F7-C9CA-FD76-DF11-554BD751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38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2F7D-8195-C5C0-1A7B-864B9C08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75E71-6454-BA3D-0EEA-690B28831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88D05-E41E-5CF3-A20D-5AE384FFF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9A30B-D120-60FC-E78A-AD2B920A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CF10C-C104-0EEC-07C5-B3EA5589D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E040-C817-4F89-441F-F4F9CEBB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46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120640-46CC-3935-20F2-3947CBB3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CD8AB-0068-D686-40DB-0F6FB1D94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D0C4A-934E-01E1-970A-25D84BA3B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811704-490C-41E1-95A5-941739A666E0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E1AF4-8838-863C-3386-3A43E8E56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61943-642D-7875-4767-070C870F7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F71083-E047-477F-9740-709AB0AE9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6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2FEB31-0366-65AA-04D1-3606B8B77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13F2F-F124-84D6-0D61-44729F66A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4F7B8-D0A7-56D6-8884-9B31781FD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2F6E1-FA08-4B36-91FF-DC84F5BFEDDE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C713A-56AE-2161-F9C3-01EAFCEC3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ABA2F-A2BA-E320-B330-940272FFF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DB16F-82D4-4CD9-8311-007653F0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65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12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1.png"/><Relationship Id="rId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yellow and blue card with a picture of a factory with smoke coming out of it&#10;&#10;Description automatically generated">
            <a:extLst>
              <a:ext uri="{FF2B5EF4-FFF2-40B4-BE49-F238E27FC236}">
                <a16:creationId xmlns:a16="http://schemas.microsoft.com/office/drawing/2014/main" id="{6319AC71-0F0D-4519-FBF9-D5461C097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97B836-0041-1826-C2E0-D767AB2C5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5676" y="6491593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Run a slideshow for better understanding of the Idea</a:t>
            </a:r>
            <a:endParaRPr lang="en-IN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25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parts">
            <a:extLst>
              <a:ext uri="{FF2B5EF4-FFF2-40B4-BE49-F238E27FC236}">
                <a16:creationId xmlns:a16="http://schemas.microsoft.com/office/drawing/2014/main" id="{CCE88485-E452-79F5-AA6E-5BBB3EF6A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r="17170"/>
          <a:stretch/>
        </p:blipFill>
        <p:spPr>
          <a:xfrm>
            <a:off x="6410131" y="1107481"/>
            <a:ext cx="5048077" cy="5190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F3559-6F9D-CBA4-B3E8-DEBB91E36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2" r="36917"/>
          <a:stretch/>
        </p:blipFill>
        <p:spPr>
          <a:xfrm>
            <a:off x="733791" y="1107481"/>
            <a:ext cx="4600207" cy="5190498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EF9F93A-6078-07F3-EB2D-114F856ED3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33350"/>
            <a:ext cx="7610475" cy="752475"/>
          </a:xfrm>
          <a:prstGeom prst="homePlate">
            <a:avLst/>
          </a:prstGeom>
          <a:solidFill>
            <a:srgbClr val="FECB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venir Next LT Pro Demi" panose="020B0704020202020204" pitchFamily="34" charset="0"/>
              </a:rPr>
              <a:t>IDEA </a:t>
            </a:r>
            <a:r>
              <a:rPr lang="en-IN" sz="3600" b="1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/ TECH STACK </a:t>
            </a:r>
            <a:r>
              <a:rPr lang="en-IN" sz="3600" b="1" dirty="0">
                <a:latin typeface="Avenir Next LT Pro Demi" panose="020B0704020202020204" pitchFamily="34" charset="0"/>
              </a:rPr>
              <a:t>/APPROACH</a:t>
            </a:r>
            <a:endParaRPr lang="en-IN" sz="3600" b="1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84355"/>
      </p:ext>
    </p:extLst>
  </p:cSld>
  <p:clrMapOvr>
    <a:masterClrMapping/>
  </p:clrMapOvr>
  <p:transition spd="slow" advClick="0" advTm="1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297B-935D-1AA4-ED6C-93A0C36FD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parts">
            <a:extLst>
              <a:ext uri="{FF2B5EF4-FFF2-40B4-BE49-F238E27FC236}">
                <a16:creationId xmlns:a16="http://schemas.microsoft.com/office/drawing/2014/main" id="{68078A18-1407-4496-098F-B587C1060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4" r="35874"/>
          <a:stretch/>
        </p:blipFill>
        <p:spPr>
          <a:xfrm>
            <a:off x="9261232" y="809154"/>
            <a:ext cx="2177926" cy="5139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6C283D-543F-B2F6-5E02-75B8A626A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3" r="15687"/>
          <a:stretch/>
        </p:blipFill>
        <p:spPr>
          <a:xfrm>
            <a:off x="1023729" y="783631"/>
            <a:ext cx="7385625" cy="51904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C37D59-3878-320D-3FAE-0814A0B2A94F}"/>
              </a:ext>
            </a:extLst>
          </p:cNvPr>
          <p:cNvSpPr/>
          <p:nvPr/>
        </p:nvSpPr>
        <p:spPr>
          <a:xfrm>
            <a:off x="1441174" y="1282148"/>
            <a:ext cx="6520069" cy="4104862"/>
          </a:xfrm>
          <a:prstGeom prst="roundRect">
            <a:avLst/>
          </a:prstGeom>
          <a:solidFill>
            <a:srgbClr val="FFC000">
              <a:alpha val="58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 Pro" panose="020F0502020204030204" pitchFamily="18" charset="0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D23DEF6B-DE21-87B3-A3B4-6C2AE1020812}"/>
              </a:ext>
            </a:extLst>
          </p:cNvPr>
          <p:cNvSpPr/>
          <p:nvPr/>
        </p:nvSpPr>
        <p:spPr>
          <a:xfrm>
            <a:off x="3877965" y="1308722"/>
            <a:ext cx="1875934" cy="518474"/>
          </a:xfrm>
          <a:prstGeom prst="flowChartTerminator">
            <a:avLst/>
          </a:prstGeom>
          <a:solidFill>
            <a:srgbClr val="F7B02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IDEA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F33E1-B4F6-74F5-8396-AF618AFD2CDF}"/>
              </a:ext>
            </a:extLst>
          </p:cNvPr>
          <p:cNvSpPr txBox="1"/>
          <p:nvPr/>
        </p:nvSpPr>
        <p:spPr>
          <a:xfrm>
            <a:off x="1570787" y="1853769"/>
            <a:ext cx="626084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Georgia Pro" panose="020F0502020204030204" pitchFamily="18" charset="0"/>
              </a:rPr>
              <a:t>Our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 Pro" panose="020F0502020204030204" pitchFamily="18" charset="0"/>
              </a:rPr>
              <a:t>website will serve as a comprehensive platform for users to access real-time data on air and water quality index in their area. It will provide users with tools to :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Georgia Pro" panose="020F0502020204030204" pitchFamily="18" charset="0"/>
              </a:rPr>
              <a:t>Understand the impact of pollution on their health and the environment.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 Pro" panose="020F0502020204030204" pitchFamily="18" charset="0"/>
              </a:rPr>
              <a:t>Understand the cause of pollution by looking at the major pollutants.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Georgia Pro" panose="020F0502020204030204" pitchFamily="18" charset="0"/>
              </a:rPr>
              <a:t>Protect themselves with the health advisory .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Georgia Pro" panose="020F0502020204030204" pitchFamily="18" charset="0"/>
              </a:rPr>
              <a:t>Compare among the pollution levels of various areas.</a:t>
            </a:r>
            <a:endParaRPr kumimoji="0" lang="en-I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 Pro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46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B133A-F16E-D5B3-FC38-EBD54EC9E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parts">
            <a:extLst>
              <a:ext uri="{FF2B5EF4-FFF2-40B4-BE49-F238E27FC236}">
                <a16:creationId xmlns:a16="http://schemas.microsoft.com/office/drawing/2014/main" id="{928BD3DC-7BC9-0411-5D51-C4D60F15B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" r="2268"/>
          <a:stretch/>
        </p:blipFill>
        <p:spPr>
          <a:xfrm>
            <a:off x="4079631" y="809154"/>
            <a:ext cx="7359527" cy="5139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2F6B4-37D5-CE78-AEC0-E4D979E37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3" r="54699"/>
          <a:stretch/>
        </p:blipFill>
        <p:spPr>
          <a:xfrm>
            <a:off x="1023731" y="783631"/>
            <a:ext cx="2141500" cy="51904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2BDE3B-4709-F707-A75B-8347FBB45076}"/>
              </a:ext>
            </a:extLst>
          </p:cNvPr>
          <p:cNvSpPr/>
          <p:nvPr/>
        </p:nvSpPr>
        <p:spPr>
          <a:xfrm>
            <a:off x="4462670" y="1063487"/>
            <a:ext cx="6405610" cy="4661452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08604D98-B6D8-88D5-606F-3F3DD832AB5F}"/>
              </a:ext>
            </a:extLst>
          </p:cNvPr>
          <p:cNvSpPr/>
          <p:nvPr/>
        </p:nvSpPr>
        <p:spPr>
          <a:xfrm>
            <a:off x="6648051" y="1069195"/>
            <a:ext cx="2099387" cy="648275"/>
          </a:xfrm>
          <a:prstGeom prst="flowChartTerminator">
            <a:avLst/>
          </a:prstGeom>
          <a:solidFill>
            <a:srgbClr val="C3CFD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TECH STACK</a:t>
            </a: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2F1B782B-2C12-3EF3-EB3A-991A51EBE55F}"/>
              </a:ext>
            </a:extLst>
          </p:cNvPr>
          <p:cNvSpPr/>
          <p:nvPr/>
        </p:nvSpPr>
        <p:spPr>
          <a:xfrm>
            <a:off x="6464129" y="2309573"/>
            <a:ext cx="1119427" cy="1119427"/>
          </a:xfrm>
          <a:prstGeom prst="snip2Diag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F49EEEBE-9107-0032-5B5A-9432A9B07610}"/>
              </a:ext>
            </a:extLst>
          </p:cNvPr>
          <p:cNvSpPr/>
          <p:nvPr/>
        </p:nvSpPr>
        <p:spPr>
          <a:xfrm rot="16200000">
            <a:off x="6464129" y="3467097"/>
            <a:ext cx="1119427" cy="1119427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815EC417-03A4-A7CD-39F4-2BBAC09187B0}"/>
              </a:ext>
            </a:extLst>
          </p:cNvPr>
          <p:cNvSpPr/>
          <p:nvPr/>
        </p:nvSpPr>
        <p:spPr>
          <a:xfrm rot="16200000">
            <a:off x="7739140" y="2309573"/>
            <a:ext cx="1119427" cy="1119427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: Diagonal Corners Snipped 22">
            <a:extLst>
              <a:ext uri="{FF2B5EF4-FFF2-40B4-BE49-F238E27FC236}">
                <a16:creationId xmlns:a16="http://schemas.microsoft.com/office/drawing/2014/main" id="{AB41A29C-138D-2728-D8BF-AA3E4A59B610}"/>
              </a:ext>
            </a:extLst>
          </p:cNvPr>
          <p:cNvSpPr/>
          <p:nvPr/>
        </p:nvSpPr>
        <p:spPr>
          <a:xfrm rot="10800000">
            <a:off x="7739140" y="3467097"/>
            <a:ext cx="1119427" cy="1119427"/>
          </a:xfrm>
          <a:prstGeom prst="snip2DiagRect">
            <a:avLst/>
          </a:prstGeom>
          <a:solidFill>
            <a:srgbClr val="FECB0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Diagonal Corners Snipped 23">
            <a:extLst>
              <a:ext uri="{FF2B5EF4-FFF2-40B4-BE49-F238E27FC236}">
                <a16:creationId xmlns:a16="http://schemas.microsoft.com/office/drawing/2014/main" id="{132C2364-25CE-EA14-36EC-BB6DFB710091}"/>
              </a:ext>
            </a:extLst>
          </p:cNvPr>
          <p:cNvSpPr/>
          <p:nvPr/>
        </p:nvSpPr>
        <p:spPr>
          <a:xfrm rot="16200000">
            <a:off x="7659627" y="2309573"/>
            <a:ext cx="1119427" cy="1119427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ADC31ED5-1A76-1CEB-0310-9772B14AD6F3}"/>
              </a:ext>
            </a:extLst>
          </p:cNvPr>
          <p:cNvSpPr/>
          <p:nvPr/>
        </p:nvSpPr>
        <p:spPr>
          <a:xfrm rot="10800000">
            <a:off x="7659627" y="3467097"/>
            <a:ext cx="1119427" cy="1119427"/>
          </a:xfrm>
          <a:prstGeom prst="snip2DiagRect">
            <a:avLst/>
          </a:prstGeom>
          <a:solidFill>
            <a:srgbClr val="FECB0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Diagonal Corners Snipped 25">
            <a:extLst>
              <a:ext uri="{FF2B5EF4-FFF2-40B4-BE49-F238E27FC236}">
                <a16:creationId xmlns:a16="http://schemas.microsoft.com/office/drawing/2014/main" id="{FAAC5A51-1F7B-0876-7DD3-D99152118F98}"/>
              </a:ext>
            </a:extLst>
          </p:cNvPr>
          <p:cNvSpPr/>
          <p:nvPr/>
        </p:nvSpPr>
        <p:spPr>
          <a:xfrm>
            <a:off x="6384616" y="2300019"/>
            <a:ext cx="1119427" cy="1119427"/>
          </a:xfrm>
          <a:prstGeom prst="snip2DiagRect">
            <a:avLst/>
          </a:prstGeom>
          <a:solidFill>
            <a:srgbClr val="FECB0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Arial Black" panose="020B0A04020102020204" pitchFamily="34" charset="0"/>
              </a:rPr>
              <a:t>HTML</a:t>
            </a:r>
          </a:p>
        </p:txBody>
      </p:sp>
      <p:sp>
        <p:nvSpPr>
          <p:cNvPr id="27" name="Rectangle: Diagonal Corners Snipped 26">
            <a:extLst>
              <a:ext uri="{FF2B5EF4-FFF2-40B4-BE49-F238E27FC236}">
                <a16:creationId xmlns:a16="http://schemas.microsoft.com/office/drawing/2014/main" id="{B31BE5A0-65AB-B39A-0349-4C932AE272EA}"/>
              </a:ext>
            </a:extLst>
          </p:cNvPr>
          <p:cNvSpPr/>
          <p:nvPr/>
        </p:nvSpPr>
        <p:spPr>
          <a:xfrm rot="16200000">
            <a:off x="6384616" y="3457543"/>
            <a:ext cx="1119427" cy="1119427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A5FB5E-944B-F15D-C04E-CDA651EB5348}"/>
              </a:ext>
            </a:extLst>
          </p:cNvPr>
          <p:cNvSpPr txBox="1"/>
          <p:nvPr/>
        </p:nvSpPr>
        <p:spPr>
          <a:xfrm>
            <a:off x="7887082" y="2675066"/>
            <a:ext cx="819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rial Black" panose="020B0A04020102020204" pitchFamily="34" charset="0"/>
              </a:rPr>
              <a:t>CSS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D7D1DD-141A-F98F-8AA1-02027B30976B}"/>
              </a:ext>
            </a:extLst>
          </p:cNvPr>
          <p:cNvSpPr txBox="1"/>
          <p:nvPr/>
        </p:nvSpPr>
        <p:spPr>
          <a:xfrm>
            <a:off x="7956766" y="3832590"/>
            <a:ext cx="819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Black" panose="020B0A04020102020204" pitchFamily="34" charset="0"/>
              </a:rPr>
              <a:t>JS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023001-EA00-8B34-939D-7AC27A3D683C}"/>
              </a:ext>
            </a:extLst>
          </p:cNvPr>
          <p:cNvSpPr txBox="1"/>
          <p:nvPr/>
        </p:nvSpPr>
        <p:spPr>
          <a:xfrm>
            <a:off x="6489642" y="3755646"/>
            <a:ext cx="1230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Arial Black" panose="020B0A04020102020204" pitchFamily="34" charset="0"/>
              </a:rPr>
              <a:t>API</a:t>
            </a:r>
          </a:p>
          <a:p>
            <a:r>
              <a:rPr lang="en-IN" sz="1400" dirty="0">
                <a:solidFill>
                  <a:schemeClr val="bg1"/>
                </a:solidFill>
                <a:latin typeface="Arial Black" panose="020B0A04020102020204" pitchFamily="34" charset="0"/>
              </a:rPr>
              <a:t>PLUGINS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52C074B-5166-4CD9-210B-1F037C538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33" y="3529350"/>
            <a:ext cx="322193" cy="303240"/>
          </a:xfrm>
          <a:prstGeom prst="rect">
            <a:avLst/>
          </a:prstGeom>
        </p:spPr>
      </p:pic>
      <p:pic>
        <p:nvPicPr>
          <p:cNvPr id="44" name="Picture 43" descr="A blue and white logo&#10;&#10;Description automatically generated">
            <a:extLst>
              <a:ext uri="{FF2B5EF4-FFF2-40B4-BE49-F238E27FC236}">
                <a16:creationId xmlns:a16="http://schemas.microsoft.com/office/drawing/2014/main" id="{2CAE8C7C-0130-20B8-3CF0-863EB2EC2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56" y="2338479"/>
            <a:ext cx="469512" cy="469512"/>
          </a:xfrm>
          <a:prstGeom prst="rect">
            <a:avLst/>
          </a:prstGeom>
        </p:spPr>
      </p:pic>
      <p:pic>
        <p:nvPicPr>
          <p:cNvPr id="46" name="Picture 45" descr="A logo of a website&#10;&#10;Description automatically generated">
            <a:extLst>
              <a:ext uri="{FF2B5EF4-FFF2-40B4-BE49-F238E27FC236}">
                <a16:creationId xmlns:a16="http://schemas.microsoft.com/office/drawing/2014/main" id="{972D43D0-E795-0E97-DADF-E1060A1CB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17" y="2309573"/>
            <a:ext cx="418548" cy="418548"/>
          </a:xfrm>
          <a:prstGeom prst="rect">
            <a:avLst/>
          </a:prstGeom>
        </p:spPr>
      </p:pic>
      <p:pic>
        <p:nvPicPr>
          <p:cNvPr id="48" name="Picture 47" descr="A yellow and white logo&#10;&#10;Description automatically generated">
            <a:extLst>
              <a:ext uri="{FF2B5EF4-FFF2-40B4-BE49-F238E27FC236}">
                <a16:creationId xmlns:a16="http://schemas.microsoft.com/office/drawing/2014/main" id="{A7C7F753-1131-F17C-DB81-BAD6F4DA92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40" y="3554327"/>
            <a:ext cx="288909" cy="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96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300">
        <p159:morph option="byObject"/>
      </p:transition>
    </mc:Choice>
    <mc:Fallback xmlns="">
      <p:transition spd="slow" advClick="0" advTm="13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39C8F-9E82-28D8-BB17-82D976E2F582}"/>
              </a:ext>
            </a:extLst>
          </p:cNvPr>
          <p:cNvSpPr txBox="1"/>
          <p:nvPr/>
        </p:nvSpPr>
        <p:spPr>
          <a:xfrm>
            <a:off x="2846659" y="46061"/>
            <a:ext cx="736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APPROACH/</a:t>
            </a:r>
            <a:r>
              <a:rPr lang="en-IN" sz="4400" b="1" dirty="0">
                <a:solidFill>
                  <a:srgbClr val="FECB0E"/>
                </a:solidFill>
                <a:latin typeface="Avenir Next LT Pro" panose="020B0504020202020204" pitchFamily="34" charset="0"/>
              </a:rPr>
              <a:t>PROTOTYPE</a:t>
            </a: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A9899FE2-82CF-E4B6-0DCF-930091C1789B}"/>
              </a:ext>
            </a:extLst>
          </p:cNvPr>
          <p:cNvSpPr/>
          <p:nvPr/>
        </p:nvSpPr>
        <p:spPr>
          <a:xfrm>
            <a:off x="5090160" y="1067878"/>
            <a:ext cx="2011680" cy="779882"/>
          </a:xfrm>
          <a:prstGeom prst="flowChartTerminator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rgbClr val="FEE5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AQI</a:t>
            </a:r>
          </a:p>
        </p:txBody>
      </p:sp>
      <p:sp>
        <p:nvSpPr>
          <p:cNvPr id="13" name="Flowchart: Connector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8C1FB66-17F4-A18F-3559-DFF466FD6357}"/>
              </a:ext>
            </a:extLst>
          </p:cNvPr>
          <p:cNvSpPr/>
          <p:nvPr/>
        </p:nvSpPr>
        <p:spPr>
          <a:xfrm>
            <a:off x="5181600" y="1120573"/>
            <a:ext cx="741680" cy="674491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71183D-FE78-3483-39A1-894A02C82817}"/>
              </a:ext>
            </a:extLst>
          </p:cNvPr>
          <p:cNvGrpSpPr/>
          <p:nvPr/>
        </p:nvGrpSpPr>
        <p:grpSpPr>
          <a:xfrm>
            <a:off x="10139531" y="382555"/>
            <a:ext cx="1614196" cy="419878"/>
            <a:chOff x="10139531" y="382555"/>
            <a:chExt cx="1614196" cy="419878"/>
          </a:xfrm>
        </p:grpSpPr>
        <p:sp>
          <p:nvSpPr>
            <p:cNvPr id="3" name="Flowchart: Terminator 2">
              <a:extLst>
                <a:ext uri="{FF2B5EF4-FFF2-40B4-BE49-F238E27FC236}">
                  <a16:creationId xmlns:a16="http://schemas.microsoft.com/office/drawing/2014/main" id="{17E9C75E-35D2-15EE-BAE6-930CB1FF29B6}"/>
                </a:ext>
              </a:extLst>
            </p:cNvPr>
            <p:cNvSpPr/>
            <p:nvPr/>
          </p:nvSpPr>
          <p:spPr>
            <a:xfrm>
              <a:off x="10139531" y="382555"/>
              <a:ext cx="1614196" cy="419878"/>
            </a:xfrm>
            <a:prstGeom prst="flowChartTermina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ENTER CITY</a:t>
              </a:r>
            </a:p>
          </p:txBody>
        </p:sp>
        <p:pic>
          <p:nvPicPr>
            <p:cNvPr id="6" name="Picture 5" descr="A black and white image of a magnifying glass&#10;&#10;Description automatically generated">
              <a:extLst>
                <a:ext uri="{FF2B5EF4-FFF2-40B4-BE49-F238E27FC236}">
                  <a16:creationId xmlns:a16="http://schemas.microsoft.com/office/drawing/2014/main" id="{9B64F700-2DA7-B10E-5052-E142EB62E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7863" y="444597"/>
              <a:ext cx="319058" cy="29579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2B363A-9549-E085-5AF1-432168425B66}"/>
              </a:ext>
            </a:extLst>
          </p:cNvPr>
          <p:cNvGrpSpPr/>
          <p:nvPr/>
        </p:nvGrpSpPr>
        <p:grpSpPr>
          <a:xfrm>
            <a:off x="223604" y="2275800"/>
            <a:ext cx="5197475" cy="2590891"/>
            <a:chOff x="354965" y="1958586"/>
            <a:chExt cx="5197475" cy="2590891"/>
          </a:xfrm>
          <a:solidFill>
            <a:srgbClr val="FFC000"/>
          </a:solidFill>
        </p:grpSpPr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BD57781F-17C1-9DF1-C6B3-5055FE3F3F34}"/>
                </a:ext>
              </a:extLst>
            </p:cNvPr>
            <p:cNvSpPr/>
            <p:nvPr/>
          </p:nvSpPr>
          <p:spPr>
            <a:xfrm>
              <a:off x="354965" y="1958586"/>
              <a:ext cx="5197475" cy="2590891"/>
            </a:xfrm>
            <a:prstGeom prst="flowChartAlternate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1AF5F3-026A-9099-F4BE-CD3AB891B815}"/>
                </a:ext>
              </a:extLst>
            </p:cNvPr>
            <p:cNvSpPr txBox="1"/>
            <p:nvPr/>
          </p:nvSpPr>
          <p:spPr>
            <a:xfrm>
              <a:off x="580391" y="2026423"/>
              <a:ext cx="382905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Avenir Next LT Pro" panose="020B0504020202020204" pitchFamily="34" charset="0"/>
                </a:rPr>
                <a:t>INDORE(LIVE AIR QUALITY INDEX (AQI</a:t>
              </a:r>
              <a:r>
                <a:rPr lang="en-IN" sz="1400" b="1" dirty="0">
                  <a:latin typeface="Avenir Next LT Pro" panose="020B0504020202020204" pitchFamily="34" charset="0"/>
                </a:rPr>
                <a:t>))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07086-4EA9-9311-660E-446796BCB7B9}"/>
                </a:ext>
              </a:extLst>
            </p:cNvPr>
            <p:cNvSpPr txBox="1"/>
            <p:nvPr/>
          </p:nvSpPr>
          <p:spPr>
            <a:xfrm>
              <a:off x="354965" y="2884700"/>
              <a:ext cx="440055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dirty="0"/>
                <a:t>Real –time PM2.5,PM10 air pollution levels </a:t>
              </a:r>
            </a:p>
          </p:txBody>
        </p:sp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4A9AF9A8-7D68-673E-96CB-1A9BC854D959}"/>
                </a:ext>
              </a:extLst>
            </p:cNvPr>
            <p:cNvSpPr/>
            <p:nvPr/>
          </p:nvSpPr>
          <p:spPr>
            <a:xfrm>
              <a:off x="580391" y="3457537"/>
              <a:ext cx="2247900" cy="526813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GOOD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DDC29-9C98-2BC9-E1BD-F235D863EEE2}"/>
                </a:ext>
              </a:extLst>
            </p:cNvPr>
            <p:cNvSpPr txBox="1"/>
            <p:nvPr/>
          </p:nvSpPr>
          <p:spPr>
            <a:xfrm>
              <a:off x="616903" y="4060897"/>
              <a:ext cx="281622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Last update:08 March 2024(05:10 pm)</a:t>
              </a:r>
            </a:p>
          </p:txBody>
        </p:sp>
      </p:grpSp>
      <p:pic>
        <p:nvPicPr>
          <p:cNvPr id="17" name="Picture 16" descr="A yellow emoji with black eyes and mouth&#10;&#10;Description automatically generated">
            <a:extLst>
              <a:ext uri="{FF2B5EF4-FFF2-40B4-BE49-F238E27FC236}">
                <a16:creationId xmlns:a16="http://schemas.microsoft.com/office/drawing/2014/main" id="{41BA1A4B-3AA2-6BBF-3B3C-7BB24E5BF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40" y="3527824"/>
            <a:ext cx="1351439" cy="1351439"/>
          </a:xfrm>
          <a:prstGeom prst="rect">
            <a:avLst/>
          </a:prstGeom>
          <a:noFill/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F50D646-80DD-9B9B-E65B-1D10945056F4}"/>
              </a:ext>
            </a:extLst>
          </p:cNvPr>
          <p:cNvGrpSpPr/>
          <p:nvPr/>
        </p:nvGrpSpPr>
        <p:grpSpPr>
          <a:xfrm>
            <a:off x="7554931" y="1605405"/>
            <a:ext cx="4637069" cy="3562350"/>
            <a:chOff x="7212346" y="2215634"/>
            <a:chExt cx="4637069" cy="35623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BE9D70-10D3-A6CF-56FF-197FB3AB21E6}"/>
                </a:ext>
              </a:extLst>
            </p:cNvPr>
            <p:cNvSpPr/>
            <p:nvPr/>
          </p:nvSpPr>
          <p:spPr>
            <a:xfrm rot="16200000">
              <a:off x="7630947" y="1797033"/>
              <a:ext cx="3562350" cy="4399551"/>
            </a:xfrm>
            <a:prstGeom prst="rect">
              <a:avLst/>
            </a:prstGeom>
            <a:pattFill prst="pct60">
              <a:fgClr>
                <a:srgbClr val="FEE5BA"/>
              </a:fgClr>
              <a:bgClr>
                <a:srgbClr val="FECB0E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7291C8-1C5D-0DD5-565C-939BABC649EA}"/>
                </a:ext>
              </a:extLst>
            </p:cNvPr>
            <p:cNvSpPr txBox="1"/>
            <p:nvPr/>
          </p:nvSpPr>
          <p:spPr>
            <a:xfrm>
              <a:off x="7876823" y="2411986"/>
              <a:ext cx="3558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Major Air Pollutants in Indore</a:t>
              </a:r>
            </a:p>
          </p:txBody>
        </p:sp>
        <p:pic>
          <p:nvPicPr>
            <p:cNvPr id="5" name="Graphic 4" descr="Blueberry with solid fill">
              <a:extLst>
                <a:ext uri="{FF2B5EF4-FFF2-40B4-BE49-F238E27FC236}">
                  <a16:creationId xmlns:a16="http://schemas.microsoft.com/office/drawing/2014/main" id="{724D93A1-6E20-D17A-8D03-9D76CD12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93742" y="4134810"/>
              <a:ext cx="563186" cy="5631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C84B43-7582-15C4-210F-5BAB90D2E51B}"/>
                </a:ext>
              </a:extLst>
            </p:cNvPr>
            <p:cNvSpPr txBox="1"/>
            <p:nvPr/>
          </p:nvSpPr>
          <p:spPr>
            <a:xfrm>
              <a:off x="7498682" y="4751462"/>
              <a:ext cx="1380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10</a:t>
              </a:r>
              <a:r>
                <a:rPr lang="en-IN" sz="1100" dirty="0"/>
                <a:t>(Ozone)</a:t>
              </a:r>
            </a:p>
          </p:txBody>
        </p:sp>
        <p:pic>
          <p:nvPicPr>
            <p:cNvPr id="14" name="Graphic 13" descr="Thought bubble with solid fill">
              <a:extLst>
                <a:ext uri="{FF2B5EF4-FFF2-40B4-BE49-F238E27FC236}">
                  <a16:creationId xmlns:a16="http://schemas.microsoft.com/office/drawing/2014/main" id="{5F9AC5B3-668A-C3B1-441A-AF8AF7533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93742" y="3110203"/>
              <a:ext cx="563186" cy="56318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DFFE75-5F70-8D90-2F1D-7C1D1A7A05F8}"/>
                </a:ext>
              </a:extLst>
            </p:cNvPr>
            <p:cNvSpPr txBox="1"/>
            <p:nvPr/>
          </p:nvSpPr>
          <p:spPr>
            <a:xfrm>
              <a:off x="7480870" y="3630458"/>
              <a:ext cx="1380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14</a:t>
              </a:r>
              <a:r>
                <a:rPr lang="en-IN" sz="1100" dirty="0"/>
                <a:t>(PM 2.5)</a:t>
              </a:r>
            </a:p>
          </p:txBody>
        </p:sp>
        <p:pic>
          <p:nvPicPr>
            <p:cNvPr id="24" name="Picture 23" descr="A colorful molecule with spheres&#10;&#10;Description automatically generated with medium confidence">
              <a:extLst>
                <a:ext uri="{FF2B5EF4-FFF2-40B4-BE49-F238E27FC236}">
                  <a16:creationId xmlns:a16="http://schemas.microsoft.com/office/drawing/2014/main" id="{F462204B-AA38-04B0-EA1A-8CF58534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1476" y="3206093"/>
              <a:ext cx="547936" cy="547936"/>
            </a:xfrm>
            <a:prstGeom prst="rect">
              <a:avLst/>
            </a:prstGeom>
          </p:spPr>
        </p:pic>
        <p:pic>
          <p:nvPicPr>
            <p:cNvPr id="28" name="Picture 27" descr="A colorful circle with lines connected to each other&#10;&#10;Description automatically generated">
              <a:extLst>
                <a:ext uri="{FF2B5EF4-FFF2-40B4-BE49-F238E27FC236}">
                  <a16:creationId xmlns:a16="http://schemas.microsoft.com/office/drawing/2014/main" id="{7790B090-9074-87E4-C36A-28A3ED0A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44724" y="3182864"/>
              <a:ext cx="437914" cy="492271"/>
            </a:xfrm>
            <a:prstGeom prst="rect">
              <a:avLst/>
            </a:prstGeom>
          </p:spPr>
        </p:pic>
        <p:pic>
          <p:nvPicPr>
            <p:cNvPr id="30" name="Picture 29" descr="A logo of a molecule&#10;&#10;Description automatically generated with medium confidence">
              <a:extLst>
                <a:ext uri="{FF2B5EF4-FFF2-40B4-BE49-F238E27FC236}">
                  <a16:creationId xmlns:a16="http://schemas.microsoft.com/office/drawing/2014/main" id="{04122549-A1B5-0FD7-8897-1239D9DA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5030" y="4134810"/>
              <a:ext cx="731881" cy="73188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E32BC2-709B-CC6E-5D49-944A4A6AFCFB}"/>
                </a:ext>
              </a:extLst>
            </p:cNvPr>
            <p:cNvSpPr txBox="1"/>
            <p:nvPr/>
          </p:nvSpPr>
          <p:spPr>
            <a:xfrm>
              <a:off x="10420047" y="3725653"/>
              <a:ext cx="1380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10</a:t>
              </a:r>
              <a:r>
                <a:rPr lang="en-IN" sz="1400" dirty="0"/>
                <a:t>(SO</a:t>
              </a:r>
              <a:r>
                <a:rPr lang="en-IN" sz="1100" dirty="0"/>
                <a:t>2)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76AA2C-8837-1974-DAA7-BADFBCCE755E}"/>
                </a:ext>
              </a:extLst>
            </p:cNvPr>
            <p:cNvSpPr txBox="1"/>
            <p:nvPr/>
          </p:nvSpPr>
          <p:spPr>
            <a:xfrm>
              <a:off x="8895116" y="3693387"/>
              <a:ext cx="1380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10</a:t>
              </a:r>
              <a:r>
                <a:rPr lang="en-IN" sz="1100" dirty="0"/>
                <a:t>(</a:t>
              </a:r>
              <a:r>
                <a:rPr lang="en-IN" sz="1200" dirty="0"/>
                <a:t>NO</a:t>
              </a:r>
              <a:r>
                <a:rPr lang="en-IN" sz="1000" dirty="0"/>
                <a:t>2</a:t>
              </a:r>
              <a:r>
                <a:rPr lang="en-IN" sz="1100" dirty="0"/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FAAA14-2336-11A9-70C7-527C5233EBF9}"/>
                </a:ext>
              </a:extLst>
            </p:cNvPr>
            <p:cNvSpPr txBox="1"/>
            <p:nvPr/>
          </p:nvSpPr>
          <p:spPr>
            <a:xfrm>
              <a:off x="8895116" y="4748554"/>
              <a:ext cx="1380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10</a:t>
              </a:r>
              <a:r>
                <a:rPr lang="en-IN" sz="1100" dirty="0"/>
                <a:t>(</a:t>
              </a:r>
              <a:r>
                <a:rPr lang="en-IN" sz="1400" dirty="0"/>
                <a:t>PM</a:t>
              </a:r>
              <a:r>
                <a:rPr lang="en-IN" sz="1100" dirty="0"/>
                <a:t>10)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291A3A-4939-11BD-7C42-861CD5BB13CB}"/>
                </a:ext>
              </a:extLst>
            </p:cNvPr>
            <p:cNvSpPr txBox="1"/>
            <p:nvPr/>
          </p:nvSpPr>
          <p:spPr>
            <a:xfrm>
              <a:off x="10469409" y="4748554"/>
              <a:ext cx="1380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10</a:t>
              </a:r>
              <a:r>
                <a:rPr lang="en-IN" sz="1100" dirty="0"/>
                <a:t>(</a:t>
              </a:r>
              <a:r>
                <a:rPr lang="en-IN" sz="1400" dirty="0"/>
                <a:t>CO</a:t>
              </a:r>
              <a:r>
                <a:rPr lang="en-IN" sz="1100" dirty="0"/>
                <a:t>)</a:t>
              </a:r>
            </a:p>
          </p:txBody>
        </p:sp>
        <p:pic>
          <p:nvPicPr>
            <p:cNvPr id="36" name="Picture 35" descr="A cartoon of a smokey tree&#10;&#10;Description automatically generated">
              <a:extLst>
                <a:ext uri="{FF2B5EF4-FFF2-40B4-BE49-F238E27FC236}">
                  <a16:creationId xmlns:a16="http://schemas.microsoft.com/office/drawing/2014/main" id="{07749903-7B69-F494-80DA-DF4EF7509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1679" y="4154958"/>
              <a:ext cx="563187" cy="563187"/>
            </a:xfrm>
            <a:prstGeom prst="rect">
              <a:avLst/>
            </a:prstGeom>
          </p:spPr>
        </p:pic>
      </p:grpSp>
      <p:sp>
        <p:nvSpPr>
          <p:cNvPr id="38" name="Flowchart: Preparation 37">
            <a:extLst>
              <a:ext uri="{FF2B5EF4-FFF2-40B4-BE49-F238E27FC236}">
                <a16:creationId xmlns:a16="http://schemas.microsoft.com/office/drawing/2014/main" id="{4789A647-A190-3E0F-99C6-ACB06258FA11}"/>
              </a:ext>
            </a:extLst>
          </p:cNvPr>
          <p:cNvSpPr/>
          <p:nvPr/>
        </p:nvSpPr>
        <p:spPr>
          <a:xfrm>
            <a:off x="4199962" y="2527682"/>
            <a:ext cx="687384" cy="495390"/>
          </a:xfrm>
          <a:prstGeom prst="flowChartPrepa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48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C90FB4-2CB8-FE77-76F6-1EBA96E5AC11}"/>
              </a:ext>
            </a:extLst>
          </p:cNvPr>
          <p:cNvGrpSpPr/>
          <p:nvPr/>
        </p:nvGrpSpPr>
        <p:grpSpPr>
          <a:xfrm>
            <a:off x="1110557" y="5216534"/>
            <a:ext cx="10508939" cy="1515801"/>
            <a:chOff x="1110557" y="5216534"/>
            <a:chExt cx="10508939" cy="1515801"/>
          </a:xfrm>
          <a:pattFill prst="pct60">
            <a:fgClr>
              <a:srgbClr val="FECB0E"/>
            </a:fgClr>
            <a:bgClr>
              <a:schemeClr val="bg1"/>
            </a:bgClr>
          </a:pattFill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51EBF7-561F-231E-8A02-7688BA4FD7F0}"/>
                </a:ext>
              </a:extLst>
            </p:cNvPr>
            <p:cNvSpPr txBox="1"/>
            <p:nvPr/>
          </p:nvSpPr>
          <p:spPr>
            <a:xfrm>
              <a:off x="4729972" y="5216534"/>
              <a:ext cx="317140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dirty="0"/>
                <a:t>METRO CITIES AQI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812BF0-0F1C-133B-6C59-9F357A80BA7F}"/>
                </a:ext>
              </a:extLst>
            </p:cNvPr>
            <p:cNvGrpSpPr/>
            <p:nvPr/>
          </p:nvGrpSpPr>
          <p:grpSpPr>
            <a:xfrm>
              <a:off x="1110557" y="5541390"/>
              <a:ext cx="10508939" cy="1190945"/>
              <a:chOff x="1110557" y="5541390"/>
              <a:chExt cx="10508939" cy="1190945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9909B527-C322-8ABE-69B6-573DCBDD9A6A}"/>
                  </a:ext>
                </a:extLst>
              </p:cNvPr>
              <p:cNvSpPr/>
              <p:nvPr/>
            </p:nvSpPr>
            <p:spPr>
              <a:xfrm>
                <a:off x="1110557" y="5541390"/>
                <a:ext cx="10508939" cy="1157982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400" dirty="0"/>
              </a:p>
            </p:txBody>
          </p:sp>
          <p:pic>
            <p:nvPicPr>
              <p:cNvPr id="46" name="Picture 45" descr="A cartoon of a town&#10;&#10;Description automatically generated">
                <a:extLst>
                  <a:ext uri="{FF2B5EF4-FFF2-40B4-BE49-F238E27FC236}">
                    <a16:creationId xmlns:a16="http://schemas.microsoft.com/office/drawing/2014/main" id="{C1FC16AB-BD01-8435-7F2D-DCEA941DB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478" y="5603344"/>
                <a:ext cx="542646" cy="542646"/>
              </a:xfrm>
              <a:prstGeom prst="rect">
                <a:avLst/>
              </a:prstGeom>
              <a:grpFill/>
            </p:spPr>
          </p:pic>
          <p:pic>
            <p:nvPicPr>
              <p:cNvPr id="48" name="Picture 47" descr="A cityscape with mountains in the background&#10;&#10;Description automatically generated">
                <a:extLst>
                  <a:ext uri="{FF2B5EF4-FFF2-40B4-BE49-F238E27FC236}">
                    <a16:creationId xmlns:a16="http://schemas.microsoft.com/office/drawing/2014/main" id="{6F8B01C8-63B5-D1BC-3E16-6A4B45CD3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2628" y="5603344"/>
                <a:ext cx="627369" cy="627369"/>
              </a:xfrm>
              <a:prstGeom prst="rect">
                <a:avLst/>
              </a:prstGeom>
              <a:grpFill/>
            </p:spPr>
          </p:pic>
          <p:pic>
            <p:nvPicPr>
              <p:cNvPr id="50" name="Picture 49" descr="A road leading to a city&#10;&#10;Description automatically generated">
                <a:extLst>
                  <a:ext uri="{FF2B5EF4-FFF2-40B4-BE49-F238E27FC236}">
                    <a16:creationId xmlns:a16="http://schemas.microsoft.com/office/drawing/2014/main" id="{12E63699-DA9B-D60D-F7BF-E3B20BE7F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0762" y="5602390"/>
                <a:ext cx="595145" cy="595145"/>
              </a:xfrm>
              <a:prstGeom prst="rect">
                <a:avLst/>
              </a:prstGeom>
              <a:grpFill/>
            </p:spPr>
          </p:pic>
          <p:pic>
            <p:nvPicPr>
              <p:cNvPr id="52" name="Picture 5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32BE902F-B396-034C-ACB9-6AABACEE5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8621" y="5546971"/>
                <a:ext cx="669852" cy="669852"/>
              </a:xfrm>
              <a:prstGeom prst="rect">
                <a:avLst/>
              </a:prstGeom>
              <a:grpFill/>
            </p:spPr>
          </p:pic>
          <p:pic>
            <p:nvPicPr>
              <p:cNvPr id="55" name="Picture 54" descr="A group of buildings with clouds&#10;&#10;Description automatically generated">
                <a:extLst>
                  <a:ext uri="{FF2B5EF4-FFF2-40B4-BE49-F238E27FC236}">
                    <a16:creationId xmlns:a16="http://schemas.microsoft.com/office/drawing/2014/main" id="{7DAF0F14-30B4-6F13-3038-0A0B6E72C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25363" y="5653012"/>
                <a:ext cx="523050" cy="52305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049E6D7-3D1C-E08B-1517-639A54A67490}"/>
                  </a:ext>
                </a:extLst>
              </p:cNvPr>
              <p:cNvSpPr txBox="1"/>
              <p:nvPr/>
            </p:nvSpPr>
            <p:spPr>
              <a:xfrm>
                <a:off x="1380871" y="6153012"/>
                <a:ext cx="1349911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NEW DELHI</a:t>
                </a:r>
              </a:p>
              <a:p>
                <a:r>
                  <a:rPr lang="en-IN" sz="1400" dirty="0"/>
                  <a:t>     (160)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28ADA3-BAE5-2602-F7F0-42694DFACFC1}"/>
                  </a:ext>
                </a:extLst>
              </p:cNvPr>
              <p:cNvSpPr txBox="1"/>
              <p:nvPr/>
            </p:nvSpPr>
            <p:spPr>
              <a:xfrm>
                <a:off x="3435753" y="6209115"/>
                <a:ext cx="1583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AHMEDABAD</a:t>
                </a:r>
              </a:p>
              <a:p>
                <a:r>
                  <a:rPr lang="en-IN" sz="1400" dirty="0"/>
                  <a:t>           (107)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E958DFF-CFDB-9544-9A39-F0009DB999B5}"/>
                  </a:ext>
                </a:extLst>
              </p:cNvPr>
              <p:cNvSpPr txBox="1"/>
              <p:nvPr/>
            </p:nvSpPr>
            <p:spPr>
              <a:xfrm>
                <a:off x="10239828" y="6167478"/>
                <a:ext cx="13499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    KOLKATA</a:t>
                </a:r>
              </a:p>
              <a:p>
                <a:r>
                  <a:rPr lang="en-IN" sz="1400" dirty="0"/>
                  <a:t>        (133)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BBAAA53-7DE8-06BF-EFDC-7160AA13FD7F}"/>
                  </a:ext>
                </a:extLst>
              </p:cNvPr>
              <p:cNvSpPr txBox="1"/>
              <p:nvPr/>
            </p:nvSpPr>
            <p:spPr>
              <a:xfrm>
                <a:off x="5858005" y="6192634"/>
                <a:ext cx="13499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    MUMBAI</a:t>
                </a:r>
              </a:p>
              <a:p>
                <a:r>
                  <a:rPr lang="en-IN" sz="1400" dirty="0"/>
                  <a:t>         (114)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0C0534-9C77-8BF7-788C-5C2DE5F5A746}"/>
                  </a:ext>
                </a:extLst>
              </p:cNvPr>
              <p:cNvSpPr txBox="1"/>
              <p:nvPr/>
            </p:nvSpPr>
            <p:spPr>
              <a:xfrm>
                <a:off x="8063794" y="6176152"/>
                <a:ext cx="13499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CHENNAI</a:t>
                </a:r>
              </a:p>
              <a:p>
                <a:r>
                  <a:rPr lang="en-IN" sz="1400" dirty="0"/>
                  <a:t>        (71)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427949"/>
      </p:ext>
    </p:extLst>
  </p:cSld>
  <p:clrMapOvr>
    <a:masterClrMapping/>
  </p:clrMapOvr>
  <p:transition spd="med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77556E-17 L 0.09049 0.0009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8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722 0.01389 L 4.79167E-6 -4.81481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54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E62C8E9-EEC4-E8FB-78E2-13AB9CA5DBE4}"/>
              </a:ext>
            </a:extLst>
          </p:cNvPr>
          <p:cNvGrpSpPr/>
          <p:nvPr/>
        </p:nvGrpSpPr>
        <p:grpSpPr>
          <a:xfrm>
            <a:off x="5371650" y="350449"/>
            <a:ext cx="2011680" cy="779882"/>
            <a:chOff x="5090160" y="895158"/>
            <a:chExt cx="2011680" cy="779882"/>
          </a:xfrm>
        </p:grpSpPr>
        <p:sp>
          <p:nvSpPr>
            <p:cNvPr id="12" name="Flowchart: Terminator 11">
              <a:extLst>
                <a:ext uri="{FF2B5EF4-FFF2-40B4-BE49-F238E27FC236}">
                  <a16:creationId xmlns:a16="http://schemas.microsoft.com/office/drawing/2014/main" id="{A9899FE2-82CF-E4B6-0DCF-930091C1789B}"/>
                </a:ext>
              </a:extLst>
            </p:cNvPr>
            <p:cNvSpPr/>
            <p:nvPr/>
          </p:nvSpPr>
          <p:spPr>
            <a:xfrm>
              <a:off x="5090160" y="895158"/>
              <a:ext cx="2011680" cy="779882"/>
            </a:xfrm>
            <a:prstGeom prst="flowChartTerminator">
              <a:avLst/>
            </a:prstGeom>
            <a:blipFill>
              <a:blip r:embed="rId2"/>
              <a:stretch>
                <a:fillRect/>
              </a:stretch>
            </a:blipFill>
            <a:ln w="28575">
              <a:solidFill>
                <a:srgbClr val="FEE5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b="1" dirty="0">
                  <a:solidFill>
                    <a:srgbClr val="FEE5BA"/>
                  </a:solidFill>
                  <a:latin typeface="Cooper Black" panose="0208090404030B020404" pitchFamily="18" charset="0"/>
                </a:rPr>
                <a:t>WQI</a:t>
              </a:r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38C1FB66-17F4-A18F-3559-DFF466FD6357}"/>
                </a:ext>
              </a:extLst>
            </p:cNvPr>
            <p:cNvSpPr/>
            <p:nvPr/>
          </p:nvSpPr>
          <p:spPr>
            <a:xfrm>
              <a:off x="6283960" y="947853"/>
              <a:ext cx="741680" cy="674491"/>
            </a:xfrm>
            <a:prstGeom prst="flowChartConnector">
              <a:avLst/>
            </a:prstGeom>
            <a:solidFill>
              <a:srgbClr val="35948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B0CEF2-4C35-0CA2-EBA1-F7862A392361}"/>
              </a:ext>
            </a:extLst>
          </p:cNvPr>
          <p:cNvGrpSpPr/>
          <p:nvPr/>
        </p:nvGrpSpPr>
        <p:grpSpPr>
          <a:xfrm>
            <a:off x="207160" y="1973708"/>
            <a:ext cx="6529609" cy="2821888"/>
            <a:chOff x="247097" y="2583048"/>
            <a:chExt cx="6529609" cy="2821888"/>
          </a:xfrm>
        </p:grpSpPr>
        <p:sp>
          <p:nvSpPr>
            <p:cNvPr id="2" name="Rounded Rectangle 1"/>
            <p:cNvSpPr/>
            <p:nvPr/>
          </p:nvSpPr>
          <p:spPr>
            <a:xfrm>
              <a:off x="247097" y="2583048"/>
              <a:ext cx="5124553" cy="2821888"/>
            </a:xfrm>
            <a:prstGeom prst="roundRect">
              <a:avLst/>
            </a:prstGeom>
            <a:solidFill>
              <a:srgbClr val="1881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01239" y="3536061"/>
              <a:ext cx="50162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</a:endParaRPr>
            </a:p>
            <a:p>
              <a:r>
                <a:rPr lang="en-US" b="1" dirty="0">
                  <a:solidFill>
                    <a:srgbClr val="FFC000"/>
                  </a:solidFill>
                </a:rPr>
                <a:t>Real-time DO, pH Water pollution levels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FBD9E47-1FE3-4EB2-0FF1-7D5B6BD5FC3A}"/>
                </a:ext>
              </a:extLst>
            </p:cNvPr>
            <p:cNvGrpSpPr/>
            <p:nvPr/>
          </p:nvGrpSpPr>
          <p:grpSpPr>
            <a:xfrm>
              <a:off x="540395" y="4414183"/>
              <a:ext cx="1768642" cy="493295"/>
              <a:chOff x="596015" y="4637181"/>
              <a:chExt cx="1768642" cy="493295"/>
            </a:xfrm>
          </p:grpSpPr>
          <p:sp>
            <p:nvSpPr>
              <p:cNvPr id="4" name="Flowchart: Terminator 3"/>
              <p:cNvSpPr/>
              <p:nvPr/>
            </p:nvSpPr>
            <p:spPr>
              <a:xfrm>
                <a:off x="596015" y="4637181"/>
                <a:ext cx="1768642" cy="493295"/>
              </a:xfrm>
              <a:prstGeom prst="flowChartTerminator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16331" y="4688979"/>
                <a:ext cx="1528010" cy="36933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spAutoFit/>
              </a:bodyPr>
              <a:lstStyle/>
              <a:p>
                <a:pPr algn="ctr"/>
                <a:r>
                  <a:rPr lang="en-US" dirty="0"/>
                  <a:t>  </a:t>
                </a:r>
                <a:r>
                  <a:rPr lang="en-US" b="1" dirty="0">
                    <a:solidFill>
                      <a:srgbClr val="FFC000"/>
                    </a:solidFill>
                  </a:rPr>
                  <a:t>GOOD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0D5FE7-66BE-9F81-BBFD-6B746BC55534}"/>
                </a:ext>
              </a:extLst>
            </p:cNvPr>
            <p:cNvSpPr txBox="1"/>
            <p:nvPr/>
          </p:nvSpPr>
          <p:spPr>
            <a:xfrm>
              <a:off x="364586" y="2704270"/>
              <a:ext cx="641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latin typeface="Avenir Next LT Pro" panose="020B0504020202020204" pitchFamily="34" charset="0"/>
                </a:rPr>
                <a:t>INDORE WATER QUALITY  INDEX </a:t>
              </a:r>
            </a:p>
            <a:p>
              <a:r>
                <a:rPr lang="en-US" b="1" dirty="0">
                  <a:solidFill>
                    <a:srgbClr val="FFC000"/>
                  </a:solidFill>
                  <a:latin typeface="Avenir Next LT Pro" panose="020B0504020202020204" pitchFamily="34" charset="0"/>
                </a:rPr>
                <a:t>(WQI)</a:t>
              </a:r>
            </a:p>
          </p:txBody>
        </p:sp>
        <p:pic>
          <p:nvPicPr>
            <p:cNvPr id="26" name="Picture 25" descr="A yellow emoji with black eyes and mouth&#10;&#10;Description automatically generated">
              <a:extLst>
                <a:ext uri="{FF2B5EF4-FFF2-40B4-BE49-F238E27FC236}">
                  <a16:creationId xmlns:a16="http://schemas.microsoft.com/office/drawing/2014/main" id="{27C6B5A1-9524-22B0-6EC3-4E43CC30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093" y="4022937"/>
              <a:ext cx="1351439" cy="1351439"/>
            </a:xfrm>
            <a:prstGeom prst="rect">
              <a:avLst/>
            </a:prstGeom>
            <a:noFill/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F5D243-427C-A3DE-13FF-54E57A88A909}"/>
                </a:ext>
              </a:extLst>
            </p:cNvPr>
            <p:cNvSpPr txBox="1"/>
            <p:nvPr/>
          </p:nvSpPr>
          <p:spPr>
            <a:xfrm>
              <a:off x="479776" y="5026693"/>
              <a:ext cx="28162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>
                  <a:solidFill>
                    <a:srgbClr val="FFC000"/>
                  </a:solidFill>
                  <a:latin typeface="Avenir Next LT Pro Demi" panose="020B0704020202020204" pitchFamily="34" charset="0"/>
                </a:rPr>
                <a:t>Last update:08 March 2024(05:10 pm)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0A15D8-DE69-65E7-9D51-8487F65E0ACC}"/>
              </a:ext>
            </a:extLst>
          </p:cNvPr>
          <p:cNvGrpSpPr/>
          <p:nvPr/>
        </p:nvGrpSpPr>
        <p:grpSpPr>
          <a:xfrm>
            <a:off x="10139531" y="382555"/>
            <a:ext cx="1614196" cy="419878"/>
            <a:chOff x="10139531" y="382555"/>
            <a:chExt cx="1614196" cy="419878"/>
          </a:xfrm>
        </p:grpSpPr>
        <p:sp>
          <p:nvSpPr>
            <p:cNvPr id="31" name="Flowchart: Terminator 30">
              <a:extLst>
                <a:ext uri="{FF2B5EF4-FFF2-40B4-BE49-F238E27FC236}">
                  <a16:creationId xmlns:a16="http://schemas.microsoft.com/office/drawing/2014/main" id="{D4ADDE43-D803-1E7C-1847-82CEE67CC9E0}"/>
                </a:ext>
              </a:extLst>
            </p:cNvPr>
            <p:cNvSpPr/>
            <p:nvPr/>
          </p:nvSpPr>
          <p:spPr>
            <a:xfrm>
              <a:off x="10139531" y="382555"/>
              <a:ext cx="1614196" cy="419878"/>
            </a:xfrm>
            <a:prstGeom prst="flowChartTermina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ENTER CITY</a:t>
              </a:r>
            </a:p>
          </p:txBody>
        </p:sp>
        <p:pic>
          <p:nvPicPr>
            <p:cNvPr id="32" name="Picture 31" descr="A black and white image of a magnifying glass&#10;&#10;Description automatically generated">
              <a:extLst>
                <a:ext uri="{FF2B5EF4-FFF2-40B4-BE49-F238E27FC236}">
                  <a16:creationId xmlns:a16="http://schemas.microsoft.com/office/drawing/2014/main" id="{F814356D-9816-11C8-02A8-2CBB6332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7863" y="444597"/>
              <a:ext cx="319058" cy="29579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7BE716-5A4D-1107-868F-7A6055DAA35D}"/>
              </a:ext>
            </a:extLst>
          </p:cNvPr>
          <p:cNvGrpSpPr/>
          <p:nvPr/>
        </p:nvGrpSpPr>
        <p:grpSpPr>
          <a:xfrm>
            <a:off x="7329671" y="1320583"/>
            <a:ext cx="4540795" cy="3729790"/>
            <a:chOff x="7291326" y="2019462"/>
            <a:chExt cx="4540795" cy="3729790"/>
          </a:xfrm>
        </p:grpSpPr>
        <p:sp>
          <p:nvSpPr>
            <p:cNvPr id="7" name="Rectangle 6"/>
            <p:cNvSpPr/>
            <p:nvPr/>
          </p:nvSpPr>
          <p:spPr>
            <a:xfrm>
              <a:off x="7291326" y="2019462"/>
              <a:ext cx="4401553" cy="3729790"/>
            </a:xfrm>
            <a:prstGeom prst="rect">
              <a:avLst/>
            </a:prstGeom>
            <a:pattFill prst="pct50">
              <a:fgClr>
                <a:srgbClr val="35948E"/>
              </a:fgClr>
              <a:bgClr>
                <a:schemeClr val="bg1"/>
              </a:bgClr>
            </a:pattFill>
            <a:ln>
              <a:solidFill>
                <a:srgbClr val="A597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26821" y="2371070"/>
              <a:ext cx="430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 </a:t>
              </a:r>
              <a:r>
                <a:rPr lang="en-US" b="1" dirty="0">
                  <a:latin typeface="Avenir Next LT Pro" panose="020B0504020202020204" pitchFamily="34" charset="0"/>
                </a:rPr>
                <a:t>Major water pollutants in Indore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821" y="3772323"/>
              <a:ext cx="232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 Black" panose="020B0A04020102020204" pitchFamily="34" charset="0"/>
                </a:rPr>
                <a:t>0.08</a:t>
              </a:r>
              <a:r>
                <a:rPr lang="en-US" sz="1050" dirty="0"/>
                <a:t>(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Turbidity</a:t>
              </a:r>
              <a:r>
                <a:rPr lang="en-US" dirty="0"/>
                <a:t>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87740" y="5185670"/>
              <a:ext cx="1323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 Black" panose="020B0A04020102020204" pitchFamily="34" charset="0"/>
                </a:rPr>
                <a:t>0.11</a:t>
              </a:r>
              <a:r>
                <a:rPr lang="en-US" dirty="0"/>
                <a:t>(</a:t>
              </a:r>
              <a:r>
                <a:rPr lang="en-US" sz="1200" dirty="0"/>
                <a:t>pH</a:t>
              </a:r>
              <a:r>
                <a:rPr lang="en-US" dirty="0"/>
                <a:t>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936406" y="3780724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 Black" panose="020B0A04020102020204" pitchFamily="34" charset="0"/>
                </a:rPr>
                <a:t>0.17</a:t>
              </a:r>
              <a:r>
                <a:rPr lang="en-US" dirty="0"/>
                <a:t>(</a:t>
              </a:r>
              <a:r>
                <a:rPr lang="en-US" sz="1200" dirty="0"/>
                <a:t>DO</a:t>
              </a:r>
              <a:r>
                <a:rPr lang="en-US" dirty="0"/>
                <a:t>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50918" y="5176217"/>
              <a:ext cx="1780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0.1</a:t>
              </a:r>
              <a:r>
                <a:rPr lang="en-US" dirty="0"/>
                <a:t>(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Phosphate</a:t>
              </a:r>
              <a:r>
                <a:rPr lang="en-US" dirty="0"/>
                <a:t>)</a:t>
              </a:r>
            </a:p>
          </p:txBody>
        </p:sp>
        <p:pic>
          <p:nvPicPr>
            <p:cNvPr id="17" name="Picture 16" descr="A black circle with bubbles in it&#10;&#10;Description automatically generated">
              <a:extLst>
                <a:ext uri="{FF2B5EF4-FFF2-40B4-BE49-F238E27FC236}">
                  <a16:creationId xmlns:a16="http://schemas.microsoft.com/office/drawing/2014/main" id="{4FAF3868-327B-F7E9-4B87-A2AC0C41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159" y="3143716"/>
              <a:ext cx="815453" cy="648855"/>
            </a:xfrm>
            <a:prstGeom prst="rect">
              <a:avLst/>
            </a:prstGeom>
          </p:spPr>
        </p:pic>
        <p:pic>
          <p:nvPicPr>
            <p:cNvPr id="19" name="Picture 18" descr="A purple and black logo&#10;&#10;Description automatically generated">
              <a:extLst>
                <a:ext uri="{FF2B5EF4-FFF2-40B4-BE49-F238E27FC236}">
                  <a16:creationId xmlns:a16="http://schemas.microsoft.com/office/drawing/2014/main" id="{A78DEAB3-44F1-6A9C-A426-97CD49C30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627" y="4170053"/>
              <a:ext cx="1317556" cy="1317556"/>
            </a:xfrm>
            <a:prstGeom prst="rect">
              <a:avLst/>
            </a:prstGeom>
          </p:spPr>
        </p:pic>
        <p:pic>
          <p:nvPicPr>
            <p:cNvPr id="21" name="Picture 20" descr="A blue and white logo&#10;&#10;Description automatically generated">
              <a:extLst>
                <a:ext uri="{FF2B5EF4-FFF2-40B4-BE49-F238E27FC236}">
                  <a16:creationId xmlns:a16="http://schemas.microsoft.com/office/drawing/2014/main" id="{2CA6D52C-6788-1E6F-FBA4-EF72C992A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2843" y="3127012"/>
              <a:ext cx="734755" cy="624964"/>
            </a:xfrm>
            <a:prstGeom prst="rect">
              <a:avLst/>
            </a:prstGeom>
          </p:spPr>
        </p:pic>
        <p:pic>
          <p:nvPicPr>
            <p:cNvPr id="23" name="Picture 22" descr="A molecule structure with black text&#10;&#10;Description automatically generated">
              <a:extLst>
                <a:ext uri="{FF2B5EF4-FFF2-40B4-BE49-F238E27FC236}">
                  <a16:creationId xmlns:a16="http://schemas.microsoft.com/office/drawing/2014/main" id="{9334AD64-30E6-1351-30A9-692900D3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0918" y="4081047"/>
              <a:ext cx="1405740" cy="158519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6C3666-4EBF-CEE9-BA84-6B798BD35990}"/>
              </a:ext>
            </a:extLst>
          </p:cNvPr>
          <p:cNvGrpSpPr/>
          <p:nvPr/>
        </p:nvGrpSpPr>
        <p:grpSpPr>
          <a:xfrm>
            <a:off x="1110557" y="5216534"/>
            <a:ext cx="10508939" cy="1493530"/>
            <a:chOff x="1110557" y="5216534"/>
            <a:chExt cx="10508939" cy="1493530"/>
          </a:xfrm>
          <a:pattFill prst="pct50">
            <a:fgClr>
              <a:srgbClr val="188193"/>
            </a:fgClr>
            <a:bgClr>
              <a:schemeClr val="bg1"/>
            </a:bgClr>
          </a:pattFill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37E1C9-DD9A-9F89-D724-BEE00726406F}"/>
                </a:ext>
              </a:extLst>
            </p:cNvPr>
            <p:cNvSpPr txBox="1"/>
            <p:nvPr/>
          </p:nvSpPr>
          <p:spPr>
            <a:xfrm>
              <a:off x="4729972" y="5216534"/>
              <a:ext cx="317140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dirty="0"/>
                <a:t>METRO CITIES WQI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0ABC4DA-DCF3-5450-C4F2-C411358FF972}"/>
                </a:ext>
              </a:extLst>
            </p:cNvPr>
            <p:cNvGrpSpPr/>
            <p:nvPr/>
          </p:nvGrpSpPr>
          <p:grpSpPr>
            <a:xfrm>
              <a:off x="1110557" y="5541390"/>
              <a:ext cx="10508939" cy="1168674"/>
              <a:chOff x="1110557" y="5541390"/>
              <a:chExt cx="10508939" cy="1168674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04A9C2B-0411-C9F7-4487-5AFFCFCC7E34}"/>
                  </a:ext>
                </a:extLst>
              </p:cNvPr>
              <p:cNvSpPr/>
              <p:nvPr/>
            </p:nvSpPr>
            <p:spPr>
              <a:xfrm>
                <a:off x="1110557" y="5541390"/>
                <a:ext cx="10508939" cy="1157982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400" dirty="0"/>
              </a:p>
            </p:txBody>
          </p:sp>
          <p:pic>
            <p:nvPicPr>
              <p:cNvPr id="39" name="Picture 38" descr="A cartoon of a town&#10;&#10;Description automatically generated">
                <a:extLst>
                  <a:ext uri="{FF2B5EF4-FFF2-40B4-BE49-F238E27FC236}">
                    <a16:creationId xmlns:a16="http://schemas.microsoft.com/office/drawing/2014/main" id="{5D987904-5D6E-4422-E0AA-B5C85C0B8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478" y="5603344"/>
                <a:ext cx="542646" cy="542646"/>
              </a:xfrm>
              <a:prstGeom prst="rect">
                <a:avLst/>
              </a:prstGeom>
              <a:grpFill/>
            </p:spPr>
          </p:pic>
          <p:pic>
            <p:nvPicPr>
              <p:cNvPr id="40" name="Picture 39" descr="A cityscape with mountains in the background&#10;&#10;Description automatically generated">
                <a:extLst>
                  <a:ext uri="{FF2B5EF4-FFF2-40B4-BE49-F238E27FC236}">
                    <a16:creationId xmlns:a16="http://schemas.microsoft.com/office/drawing/2014/main" id="{243F0EC4-5D6D-C558-60E9-44007F162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2628" y="5603344"/>
                <a:ext cx="627369" cy="627369"/>
              </a:xfrm>
              <a:prstGeom prst="rect">
                <a:avLst/>
              </a:prstGeom>
              <a:grpFill/>
            </p:spPr>
          </p:pic>
          <p:pic>
            <p:nvPicPr>
              <p:cNvPr id="41" name="Picture 40" descr="A road leading to a city&#10;&#10;Description automatically generated">
                <a:extLst>
                  <a:ext uri="{FF2B5EF4-FFF2-40B4-BE49-F238E27FC236}">
                    <a16:creationId xmlns:a16="http://schemas.microsoft.com/office/drawing/2014/main" id="{F45E08AC-7653-BA63-923A-077CBEAF4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0762" y="5602390"/>
                <a:ext cx="595145" cy="595145"/>
              </a:xfrm>
              <a:prstGeom prst="rect">
                <a:avLst/>
              </a:prstGeom>
              <a:grpFill/>
            </p:spPr>
          </p:pic>
          <p:pic>
            <p:nvPicPr>
              <p:cNvPr id="42" name="Picture 4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B8A21808-FA75-26F0-D377-97E3652AD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8621" y="5546971"/>
                <a:ext cx="669852" cy="669852"/>
              </a:xfrm>
              <a:prstGeom prst="rect">
                <a:avLst/>
              </a:prstGeom>
              <a:grpFill/>
            </p:spPr>
          </p:pic>
          <p:pic>
            <p:nvPicPr>
              <p:cNvPr id="43" name="Picture 42" descr="A group of buildings with clouds&#10;&#10;Description automatically generated">
                <a:extLst>
                  <a:ext uri="{FF2B5EF4-FFF2-40B4-BE49-F238E27FC236}">
                    <a16:creationId xmlns:a16="http://schemas.microsoft.com/office/drawing/2014/main" id="{8958A071-8B38-4136-40C5-9BF31A1FB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25363" y="5653012"/>
                <a:ext cx="523050" cy="523050"/>
              </a:xfrm>
              <a:prstGeom prst="rect">
                <a:avLst/>
              </a:prstGeom>
              <a:grpFill/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2AD4E3-08C8-76AB-EAAA-98228F5D26F9}"/>
                  </a:ext>
                </a:extLst>
              </p:cNvPr>
              <p:cNvSpPr txBox="1"/>
              <p:nvPr/>
            </p:nvSpPr>
            <p:spPr>
              <a:xfrm>
                <a:off x="1380871" y="6153012"/>
                <a:ext cx="1349911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NEW DELHI</a:t>
                </a:r>
              </a:p>
              <a:p>
                <a:r>
                  <a:rPr lang="en-IN" sz="1400" dirty="0"/>
                  <a:t>     (40)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A84374-91CB-AC97-0E99-830A776B9E3E}"/>
                  </a:ext>
                </a:extLst>
              </p:cNvPr>
              <p:cNvSpPr txBox="1"/>
              <p:nvPr/>
            </p:nvSpPr>
            <p:spPr>
              <a:xfrm>
                <a:off x="3478087" y="6165461"/>
                <a:ext cx="1583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AHMEDABAD</a:t>
                </a:r>
              </a:p>
              <a:p>
                <a:r>
                  <a:rPr lang="en-IN" sz="1400" dirty="0"/>
                  <a:t>           (25)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71CCBA-21D4-F5D3-E1ED-2FCFC8C4265F}"/>
                  </a:ext>
                </a:extLst>
              </p:cNvPr>
              <p:cNvSpPr txBox="1"/>
              <p:nvPr/>
            </p:nvSpPr>
            <p:spPr>
              <a:xfrm>
                <a:off x="10239828" y="6167478"/>
                <a:ext cx="1349911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    KOLKATA</a:t>
                </a:r>
              </a:p>
              <a:p>
                <a:r>
                  <a:rPr lang="en-IN" sz="1400" dirty="0"/>
                  <a:t>        (73)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98CAD3-622C-2EBD-FF21-64991DE89023}"/>
                  </a:ext>
                </a:extLst>
              </p:cNvPr>
              <p:cNvSpPr txBox="1"/>
              <p:nvPr/>
            </p:nvSpPr>
            <p:spPr>
              <a:xfrm>
                <a:off x="5809249" y="6165461"/>
                <a:ext cx="13499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    MUMBAI</a:t>
                </a:r>
              </a:p>
              <a:p>
                <a:r>
                  <a:rPr lang="en-IN" sz="1400" dirty="0"/>
                  <a:t>         (34)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9663DE5-F826-7C1F-6BA8-D42A22D89DC1}"/>
                  </a:ext>
                </a:extLst>
              </p:cNvPr>
              <p:cNvSpPr txBox="1"/>
              <p:nvPr/>
            </p:nvSpPr>
            <p:spPr>
              <a:xfrm>
                <a:off x="8091532" y="6186844"/>
                <a:ext cx="13499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CHENNAI</a:t>
                </a:r>
              </a:p>
              <a:p>
                <a:r>
                  <a:rPr lang="en-IN" sz="1400" dirty="0"/>
                  <a:t>        (51)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43806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8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722 0.01389 L 4.79167E-6 -4.44444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54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F8A96-C853-24C6-8ED8-6E8D3540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" y="117555"/>
            <a:ext cx="11586391" cy="622768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7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270</Words>
  <Application>Microsoft Office PowerPoint</Application>
  <PresentationFormat>Widescreen</PresentationFormat>
  <Paragraphs>64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Aptos</vt:lpstr>
      <vt:lpstr>Aptos Display</vt:lpstr>
      <vt:lpstr>Arial</vt:lpstr>
      <vt:lpstr>Arial Black</vt:lpstr>
      <vt:lpstr>Avenir Next LT Pro</vt:lpstr>
      <vt:lpstr>Avenir Next LT Pro Demi</vt:lpstr>
      <vt:lpstr>Calibri</vt:lpstr>
      <vt:lpstr>Calibri Light</vt:lpstr>
      <vt:lpstr>Cooper Black</vt:lpstr>
      <vt:lpstr>Georgia Pro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Sharma</dc:creator>
  <cp:lastModifiedBy>Sahil Sharma</cp:lastModifiedBy>
  <cp:revision>1</cp:revision>
  <dcterms:created xsi:type="dcterms:W3CDTF">2024-03-05T15:12:38Z</dcterms:created>
  <dcterms:modified xsi:type="dcterms:W3CDTF">2024-03-08T18:13:28Z</dcterms:modified>
</cp:coreProperties>
</file>